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6858000" cx="12192000"/>
  <p:notesSz cx="6858000" cy="9144000"/>
  <p:embeddedFontLst>
    <p:embeddedFont>
      <p:font typeface="PT Sans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45" roundtripDataSignature="AMtx7miPI3b9PuDT63MUjiJ9btnkKGQo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PTSans-bold.fntdata"/><Relationship Id="rId41" Type="http://schemas.openxmlformats.org/officeDocument/2006/relationships/font" Target="fonts/PTSans-regular.fntdata"/><Relationship Id="rId22" Type="http://schemas.openxmlformats.org/officeDocument/2006/relationships/slide" Target="slides/slide17.xml"/><Relationship Id="rId44" Type="http://schemas.openxmlformats.org/officeDocument/2006/relationships/font" Target="fonts/PTSans-boldItalic.fntdata"/><Relationship Id="rId21" Type="http://schemas.openxmlformats.org/officeDocument/2006/relationships/slide" Target="slides/slide16.xml"/><Relationship Id="rId43" Type="http://schemas.openxmlformats.org/officeDocument/2006/relationships/font" Target="fonts/PTSans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customschemas.google.com/relationships/presentationmetadata" Target="meta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" name="Google Shape;22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Simple = less of each of these.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Research: Is it a complex story requiring days of research or is it relatively easy to understand and express visually? Will it require illustrator attending surgeries?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Size: ¼ page, full page cover art, 2-page spread, poster, web?</a:t>
            </a:r>
            <a:endParaRPr/>
          </a:p>
        </p:txBody>
      </p:sp>
      <p:sp>
        <p:nvSpPr>
          <p:cNvPr id="224" name="Google Shape;22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3ed2ffdcc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3ed2ffdcc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13ed2ffdcc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Human gross anatomy, pathophysiology, histology, embryology, chemistry, organic chemistry, biochemistry, biology, zoology, comparative anatomy, plant taxonomy, ornithology, ecology, experience attending surgeries</a:t>
            </a:r>
            <a:endParaRPr/>
          </a:p>
        </p:txBody>
      </p:sp>
      <p:sp>
        <p:nvSpPr>
          <p:cNvPr id="140" name="Google Shape;140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4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4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/>
          <p:nvPr>
            <p:ph idx="1" type="body"/>
          </p:nvPr>
        </p:nvSpPr>
        <p:spPr>
          <a:xfrm>
            <a:off x="609600" y="1371600"/>
            <a:ext cx="104648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3733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3733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667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667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66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40"/>
          <p:cNvSpPr txBox="1"/>
          <p:nvPr>
            <p:ph idx="10" type="dt"/>
          </p:nvPr>
        </p:nvSpPr>
        <p:spPr>
          <a:xfrm>
            <a:off x="508000" y="6340475"/>
            <a:ext cx="152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40"/>
          <p:cNvSpPr txBox="1"/>
          <p:nvPr>
            <p:ph idx="12" type="sldNum"/>
          </p:nvPr>
        </p:nvSpPr>
        <p:spPr>
          <a:xfrm>
            <a:off x="9855200" y="6324600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Clr>
                <a:schemeClr val="lt1"/>
              </a:buClr>
              <a:buSzPts val="1600"/>
              <a:buFont typeface="Calibri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40"/>
          <p:cNvSpPr txBox="1"/>
          <p:nvPr>
            <p:ph type="title"/>
          </p:nvPr>
        </p:nvSpPr>
        <p:spPr>
          <a:xfrm>
            <a:off x="609600" y="152400"/>
            <a:ext cx="10058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T Sans"/>
              <a:buNone/>
              <a:defRPr b="1" i="0" sz="5333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9" name="Google Shape;59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6" name="Google Shape;66;p4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C4C4C"/>
            </a:gs>
            <a:gs pos="50000">
              <a:srgbClr val="292929"/>
            </a:gs>
            <a:gs pos="100000">
              <a:schemeClr val="dk1"/>
            </a:gs>
          </a:gsLst>
          <a:lin ang="540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50000">
              <a:srgbClr val="FAFAFA"/>
            </a:gs>
            <a:gs pos="100000">
              <a:srgbClr val="CECECE"/>
            </a:gs>
          </a:gsLst>
          <a:lin ang="5400000" scaled="0"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sz="1200" u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qJfi1r9jn3Ja_hw6Vl8Z0fwPNTOgaWX0/view" TargetMode="External"/><Relationship Id="rId4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://drive.google.com/file/d/1wmfzlRanHIWS-NVjjMOFAbtulccXqZj-/view" TargetMode="External"/><Relationship Id="rId4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4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"/>
          <p:cNvSpPr/>
          <p:nvPr/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rgbClr val="2F5496"/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"/>
          <p:cNvSpPr/>
          <p:nvPr/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40000">
                <a:srgbClr val="4472C4">
                  <a:alpha val="0"/>
                </a:srgbClr>
              </a:gs>
              <a:gs pos="100000">
                <a:srgbClr val="2F5496">
                  <a:alpha val="51764"/>
                </a:srgbClr>
              </a:gs>
            </a:gsLst>
            <a:lin ang="2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"/>
          <p:cNvSpPr/>
          <p:nvPr/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7000">
                <a:srgbClr val="4472C4">
                  <a:alpha val="0"/>
                </a:srgbClr>
              </a:gs>
              <a:gs pos="100000">
                <a:srgbClr val="000000">
                  <a:alpha val="36862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000000">
                  <a:alpha val="24705"/>
                </a:srgbClr>
              </a:gs>
            </a:gsLst>
            <a:lin ang="18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"/>
          <p:cNvSpPr/>
          <p:nvPr/>
        </p:nvSpPr>
        <p:spPr>
          <a:xfrm rot="-9091028">
            <a:off x="5945431" y="-1032053"/>
            <a:ext cx="4990147" cy="4439131"/>
          </a:xfrm>
          <a:custGeom>
            <a:rect b="b" l="l" r="r" t="t"/>
            <a:pathLst>
              <a:path extrusionOk="0" h="4439131" w="4990147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rgbClr val="4472C4">
                  <a:alpha val="21960"/>
                </a:srgbClr>
              </a:gs>
              <a:gs pos="87000">
                <a:srgbClr val="8DA9DB">
                  <a:alpha val="1960"/>
                </a:srgbClr>
              </a:gs>
              <a:gs pos="100000">
                <a:srgbClr val="8DA9DB">
                  <a:alpha val="1960"/>
                </a:srgbClr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"/>
          <p:cNvSpPr txBox="1"/>
          <p:nvPr>
            <p:ph type="ctrTitle"/>
          </p:nvPr>
        </p:nvSpPr>
        <p:spPr>
          <a:xfrm>
            <a:off x="1314824" y="735106"/>
            <a:ext cx="10053763" cy="29284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4800">
                <a:solidFill>
                  <a:srgbClr val="FFFFFF"/>
                </a:solidFill>
              </a:rPr>
              <a:t>Collaborating with Medical illustrators</a:t>
            </a:r>
            <a:endParaRPr/>
          </a:p>
        </p:txBody>
      </p:sp>
      <p:sp>
        <p:nvSpPr>
          <p:cNvPr id="111" name="Google Shape;111;p1"/>
          <p:cNvSpPr txBox="1"/>
          <p:nvPr>
            <p:ph idx="1" type="subTitle"/>
          </p:nvPr>
        </p:nvSpPr>
        <p:spPr>
          <a:xfrm>
            <a:off x="1350682" y="4870824"/>
            <a:ext cx="10005951" cy="1458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Todd Buck, MAMS, CME, FAMI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Owner, Todd Buck Illustration LLC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/>
              <a:t>Professor, Northern Illinois University School of Art &amp; Design</a:t>
            </a:r>
            <a:endParaRPr/>
          </a:p>
        </p:txBody>
      </p:sp>
      <p:pic>
        <p:nvPicPr>
          <p:cNvPr id="112" name="Google Shape;11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0"/>
          <p:cNvSpPr txBox="1"/>
          <p:nvPr>
            <p:ph type="title"/>
          </p:nvPr>
        </p:nvSpPr>
        <p:spPr>
          <a:xfrm>
            <a:off x="838200" y="459863"/>
            <a:ext cx="10515600" cy="10045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>
                <a:solidFill>
                  <a:srgbClr val="FFFFFF"/>
                </a:solidFill>
              </a:rPr>
              <a:t>Simple vs Moderate vs Complex Illustrations</a:t>
            </a:r>
            <a:endParaRPr/>
          </a:p>
        </p:txBody>
      </p:sp>
      <p:sp>
        <p:nvSpPr>
          <p:cNvPr id="228" name="Google Shape;228;p10"/>
          <p:cNvSpPr/>
          <p:nvPr/>
        </p:nvSpPr>
        <p:spPr>
          <a:xfrm>
            <a:off x="579496" y="1587970"/>
            <a:ext cx="11033008" cy="4768380"/>
          </a:xfrm>
          <a:prstGeom prst="roundRect">
            <a:avLst>
              <a:gd fmla="val 3174" name="adj"/>
            </a:avLst>
          </a:prstGeom>
          <a:solidFill>
            <a:schemeClr val="dk1">
              <a:alpha val="9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9" name="Google Shape;229;p10"/>
          <p:cNvGrpSpPr/>
          <p:nvPr/>
        </p:nvGrpSpPr>
        <p:grpSpPr>
          <a:xfrm>
            <a:off x="966000" y="3076578"/>
            <a:ext cx="10260000" cy="1800003"/>
            <a:chOff x="127800" y="1275667"/>
            <a:chExt cx="10260000" cy="1800003"/>
          </a:xfrm>
        </p:grpSpPr>
        <p:sp>
          <p:nvSpPr>
            <p:cNvPr id="230" name="Google Shape;230;p10"/>
            <p:cNvSpPr/>
            <p:nvPr/>
          </p:nvSpPr>
          <p:spPr>
            <a:xfrm>
              <a:off x="622800" y="1275667"/>
              <a:ext cx="810000" cy="810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0"/>
            <p:cNvSpPr/>
            <p:nvPr/>
          </p:nvSpPr>
          <p:spPr>
            <a:xfrm>
              <a:off x="127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0"/>
            <p:cNvSpPr txBox="1"/>
            <p:nvPr/>
          </p:nvSpPr>
          <p:spPr>
            <a:xfrm>
              <a:off x="127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Cost</a:t>
              </a:r>
              <a:endParaRPr/>
            </a:p>
          </p:txBody>
        </p:sp>
        <p:sp>
          <p:nvSpPr>
            <p:cNvPr id="233" name="Google Shape;233;p10"/>
            <p:cNvSpPr/>
            <p:nvPr/>
          </p:nvSpPr>
          <p:spPr>
            <a:xfrm>
              <a:off x="2737800" y="1275667"/>
              <a:ext cx="810000" cy="810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0"/>
            <p:cNvSpPr/>
            <p:nvPr/>
          </p:nvSpPr>
          <p:spPr>
            <a:xfrm>
              <a:off x="2242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0"/>
            <p:cNvSpPr txBox="1"/>
            <p:nvPr/>
          </p:nvSpPr>
          <p:spPr>
            <a:xfrm>
              <a:off x="2242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Time</a:t>
              </a:r>
              <a:endParaRPr/>
            </a:p>
          </p:txBody>
        </p:sp>
        <p:sp>
          <p:nvSpPr>
            <p:cNvPr id="236" name="Google Shape;236;p10"/>
            <p:cNvSpPr/>
            <p:nvPr/>
          </p:nvSpPr>
          <p:spPr>
            <a:xfrm>
              <a:off x="4852800" y="1275667"/>
              <a:ext cx="810000" cy="810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0"/>
            <p:cNvSpPr/>
            <p:nvPr/>
          </p:nvSpPr>
          <p:spPr>
            <a:xfrm>
              <a:off x="4357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10"/>
            <p:cNvSpPr txBox="1"/>
            <p:nvPr/>
          </p:nvSpPr>
          <p:spPr>
            <a:xfrm>
              <a:off x="4357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Research</a:t>
              </a:r>
              <a:endParaRPr/>
            </a:p>
          </p:txBody>
        </p:sp>
        <p:sp>
          <p:nvSpPr>
            <p:cNvPr id="239" name="Google Shape;239;p10"/>
            <p:cNvSpPr/>
            <p:nvPr/>
          </p:nvSpPr>
          <p:spPr>
            <a:xfrm>
              <a:off x="6967800" y="1275667"/>
              <a:ext cx="810000" cy="8100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0"/>
            <p:cNvSpPr/>
            <p:nvPr/>
          </p:nvSpPr>
          <p:spPr>
            <a:xfrm>
              <a:off x="6472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0"/>
            <p:cNvSpPr txBox="1"/>
            <p:nvPr/>
          </p:nvSpPr>
          <p:spPr>
            <a:xfrm>
              <a:off x="6472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Audience</a:t>
              </a:r>
              <a:endParaRPr/>
            </a:p>
          </p:txBody>
        </p:sp>
        <p:sp>
          <p:nvSpPr>
            <p:cNvPr id="242" name="Google Shape;242;p10"/>
            <p:cNvSpPr/>
            <p:nvPr/>
          </p:nvSpPr>
          <p:spPr>
            <a:xfrm>
              <a:off x="9082800" y="1275667"/>
              <a:ext cx="810000" cy="810000"/>
            </a:xfrm>
            <a:prstGeom prst="rect">
              <a:avLst/>
            </a:prstGeom>
            <a:solidFill>
              <a:srgbClr val="4372C3"/>
            </a:solidFill>
            <a:ln cap="flat" cmpd="sng" w="12700">
              <a:solidFill>
                <a:schemeClr val="lt1">
                  <a:alpha val="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0"/>
            <p:cNvSpPr/>
            <p:nvPr/>
          </p:nvSpPr>
          <p:spPr>
            <a:xfrm>
              <a:off x="8587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0"/>
            <p:cNvSpPr txBox="1"/>
            <p:nvPr/>
          </p:nvSpPr>
          <p:spPr>
            <a:xfrm>
              <a:off x="8587800" y="2355670"/>
              <a:ext cx="1800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0" i="0" lang="en-U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Size</a:t>
              </a: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ext, linedrawing&#10;&#10;Description automatically generated" id="249" name="Google Shape;249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000" y="279400"/>
            <a:ext cx="8128000" cy="62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1"/>
          <p:cNvSpPr txBox="1"/>
          <p:nvPr/>
        </p:nvSpPr>
        <p:spPr>
          <a:xfrm>
            <a:off x="358346" y="518984"/>
            <a:ext cx="26690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Simple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 b="18" l="0" r="0" t="0"/>
          <a:stretch/>
        </p:blipFill>
        <p:spPr>
          <a:xfrm>
            <a:off x="2091434" y="603885"/>
            <a:ext cx="9787052" cy="5504197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2"/>
          <p:cNvSpPr txBox="1"/>
          <p:nvPr/>
        </p:nvSpPr>
        <p:spPr>
          <a:xfrm>
            <a:off x="358346" y="518984"/>
            <a:ext cx="26690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Simple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attoo&#10;&#10;Description automatically generated" id="262" name="Google Shape;26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1903" y="240223"/>
            <a:ext cx="5948194" cy="637755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3"/>
          <p:cNvSpPr txBox="1"/>
          <p:nvPr/>
        </p:nvSpPr>
        <p:spPr>
          <a:xfrm>
            <a:off x="549265" y="559177"/>
            <a:ext cx="26690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Moderate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/>
          <p:nvPr/>
        </p:nvSpPr>
        <p:spPr>
          <a:xfrm>
            <a:off x="549265" y="559177"/>
            <a:ext cx="26690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Moderate</a:t>
            </a:r>
            <a:endParaRPr/>
          </a:p>
        </p:txBody>
      </p:sp>
      <p:pic>
        <p:nvPicPr>
          <p:cNvPr id="269" name="Google Shape;26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5770" y="138896"/>
            <a:ext cx="5340459" cy="6580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graphical user interface&#10;&#10;Description automatically generated" id="274" name="Google Shape;27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5000" y="1"/>
            <a:ext cx="10287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5"/>
          <p:cNvSpPr txBox="1"/>
          <p:nvPr/>
        </p:nvSpPr>
        <p:spPr>
          <a:xfrm>
            <a:off x="177476" y="297919"/>
            <a:ext cx="26690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decorated&#10;&#10;Description automatically generated" id="280" name="Google Shape;2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4676" y="0"/>
            <a:ext cx="504264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6"/>
          <p:cNvSpPr txBox="1"/>
          <p:nvPr/>
        </p:nvSpPr>
        <p:spPr>
          <a:xfrm>
            <a:off x="177476" y="297919"/>
            <a:ext cx="26690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How many illustrations are you really requesting?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indoor, toy, doll&#10;&#10;Description automatically generated" id="291" name="Google Shape;2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98185" y="0"/>
            <a:ext cx="499562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Interdisciplinary Collaborations at NIU</a:t>
            </a:r>
            <a:endParaRPr/>
          </a:p>
        </p:txBody>
      </p:sp>
      <p:sp>
        <p:nvSpPr>
          <p:cNvPr id="297" name="Google Shape;297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Engineering Department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Grant applications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Industrial Design – student teams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/>
              <a:t>Biological Sciences Department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Publication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/>
              <a:t>Student experience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"/>
          <p:cNvSpPr txBox="1"/>
          <p:nvPr>
            <p:ph type="title"/>
          </p:nvPr>
        </p:nvSpPr>
        <p:spPr>
          <a:xfrm>
            <a:off x="838200" y="365126"/>
            <a:ext cx="10515600" cy="2167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/>
              <a:t>Todd Buck, MAMS, CMI, FAMI</a:t>
            </a:r>
            <a:br>
              <a:rPr lang="en-US"/>
            </a:br>
            <a:r>
              <a:rPr lang="en-US" sz="2800"/>
              <a:t>Owner, Todd Buck Illustration LLC</a:t>
            </a:r>
            <a:br>
              <a:rPr lang="en-US" sz="2800"/>
            </a:br>
            <a:r>
              <a:rPr lang="en-US" sz="2800"/>
              <a:t>Professor at Northern Illinois University School of Art and Design</a:t>
            </a:r>
            <a:endParaRPr/>
          </a:p>
        </p:txBody>
      </p:sp>
      <p:pic>
        <p:nvPicPr>
          <p:cNvPr descr="A picture containing indoor&#10;&#10;Description automatically generated" id="118" name="Google Shape;1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7805"/>
            <a:ext cx="12192000" cy="6382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/>
          <p:nvPr>
            <p:ph type="title"/>
          </p:nvPr>
        </p:nvSpPr>
        <p:spPr>
          <a:xfrm>
            <a:off x="838200" y="263525"/>
            <a:ext cx="10515600" cy="955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/>
              <a:t>Non-invasive Hearing Aid illustration for Electrical Engineering Professor’s grant application – Awarded $430,000 NIH grant</a:t>
            </a:r>
            <a:endParaRPr/>
          </a:p>
        </p:txBody>
      </p:sp>
      <p:pic>
        <p:nvPicPr>
          <p:cNvPr descr="Diagram&#10;&#10;Description automatically generated" id="303" name="Google Shape;30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750" y="1219200"/>
            <a:ext cx="6794503" cy="539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/>
          <p:nvPr>
            <p:ph type="title"/>
          </p:nvPr>
        </p:nvSpPr>
        <p:spPr>
          <a:xfrm>
            <a:off x="1066800" y="381001"/>
            <a:ext cx="100584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i="1" lang="en-US" sz="2800">
                <a:latin typeface="Calibri"/>
                <a:ea typeface="Calibri"/>
                <a:cs typeface="Calibri"/>
                <a:sym typeface="Calibri"/>
              </a:rPr>
              <a:t>Remote Piloted Drone for Cenote Water Collection</a:t>
            </a:r>
            <a:br>
              <a:rPr lang="en-US" sz="280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Animation by BFA student Nestor Alvarez-Popoca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21" title="Cenot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6963" y="1580175"/>
            <a:ext cx="8396874" cy="472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 txBox="1"/>
          <p:nvPr>
            <p:ph type="title"/>
          </p:nvPr>
        </p:nvSpPr>
        <p:spPr>
          <a:xfrm>
            <a:off x="838200" y="365125"/>
            <a:ext cx="10515600" cy="6627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i="1" lang="en-US" sz="2800"/>
              <a:t>Development of a Wearable System to Track Anxiety Level</a:t>
            </a:r>
            <a:br>
              <a:rPr lang="en-US" sz="2800"/>
            </a:br>
            <a:r>
              <a:rPr lang="en-US" sz="2800"/>
              <a:t>Infographic by Design Student Sarah Muszanski </a:t>
            </a:r>
            <a:endParaRPr/>
          </a:p>
        </p:txBody>
      </p:sp>
      <p:pic>
        <p:nvPicPr>
          <p:cNvPr id="315" name="Google Shape;31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1057" y="1171655"/>
            <a:ext cx="9549886" cy="553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"/>
          <p:cNvSpPr txBox="1"/>
          <p:nvPr>
            <p:ph type="title"/>
          </p:nvPr>
        </p:nvSpPr>
        <p:spPr>
          <a:xfrm>
            <a:off x="838200" y="365125"/>
            <a:ext cx="10515600" cy="835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/>
              <a:t>Illustration for Biology Professor by BFA student Michael Vitha-Nolan</a:t>
            </a:r>
            <a:endParaRPr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9100" y="1200348"/>
            <a:ext cx="11353800" cy="529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4"/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4"/>
          <p:cNvSpPr/>
          <p:nvPr/>
        </p:nvSpPr>
        <p:spPr>
          <a:xfrm>
            <a:off x="795338" y="981075"/>
            <a:ext cx="10601325" cy="4552949"/>
          </a:xfrm>
          <a:prstGeom prst="rect">
            <a:avLst/>
          </a:prstGeom>
          <a:solidFill>
            <a:schemeClr val="lt1"/>
          </a:solidFill>
          <a:ln cap="sq" cmpd="thinThick" w="1270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24"/>
          <p:cNvSpPr txBox="1"/>
          <p:nvPr>
            <p:ph type="title"/>
          </p:nvPr>
        </p:nvSpPr>
        <p:spPr>
          <a:xfrm>
            <a:off x="1537097" y="1428750"/>
            <a:ext cx="9117807" cy="210502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True collaboration between client and illustrator is fun and involves brainstorming ideas together</a:t>
            </a:r>
            <a:endParaRPr/>
          </a:p>
        </p:txBody>
      </p:sp>
      <p:cxnSp>
        <p:nvCxnSpPr>
          <p:cNvPr id="329" name="Google Shape;329;p24"/>
          <p:cNvCxnSpPr/>
          <p:nvPr/>
        </p:nvCxnSpPr>
        <p:spPr>
          <a:xfrm>
            <a:off x="3352800" y="3771366"/>
            <a:ext cx="5486400" cy="0"/>
          </a:xfrm>
          <a:prstGeom prst="straightConnector1">
            <a:avLst/>
          </a:prstGeom>
          <a:noFill/>
          <a:ln cap="flat" cmpd="sng" w="22225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25" title="Heart-3Dmodel-rotation_revised_white.mp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13" y="279037"/>
            <a:ext cx="10908975" cy="629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hand made out of clay&#10;&#10;Description automatically generated with low confidence" id="339" name="Google Shape;33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8765" y="0"/>
            <a:ext cx="52744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&#10;&#10;Description automatically generated" id="344" name="Google Shape;34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8765" y="0"/>
            <a:ext cx="527446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linedrawing&#10;&#10;Description automatically generated" id="349" name="Google Shape;34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47292" y="334107"/>
            <a:ext cx="5697415" cy="618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53314" y="0"/>
            <a:ext cx="508537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/>
          <p:nvPr>
            <p:ph type="title"/>
          </p:nvPr>
        </p:nvSpPr>
        <p:spPr>
          <a:xfrm>
            <a:off x="479394" y="1070800"/>
            <a:ext cx="3939688" cy="5583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Calibri"/>
              <a:buNone/>
            </a:pPr>
            <a:r>
              <a:rPr lang="en-US" sz="3800"/>
              <a:t>Benefits of including quality images in your research, publications, grant applications, posters, and educational materials</a:t>
            </a:r>
            <a:endParaRPr/>
          </a:p>
        </p:txBody>
      </p:sp>
      <p:grpSp>
        <p:nvGrpSpPr>
          <p:cNvPr id="124" name="Google Shape;124;p3"/>
          <p:cNvGrpSpPr/>
          <p:nvPr/>
        </p:nvGrpSpPr>
        <p:grpSpPr>
          <a:xfrm>
            <a:off x="5108535" y="1071482"/>
            <a:ext cx="6245265" cy="5587982"/>
            <a:chOff x="0" y="682"/>
            <a:chExt cx="6245265" cy="5587982"/>
          </a:xfrm>
        </p:grpSpPr>
        <p:sp>
          <p:nvSpPr>
            <p:cNvPr id="125" name="Google Shape;125;p3"/>
            <p:cNvSpPr/>
            <p:nvPr/>
          </p:nvSpPr>
          <p:spPr>
            <a:xfrm>
              <a:off x="0" y="682"/>
              <a:ext cx="6245265" cy="1596566"/>
            </a:xfrm>
            <a:prstGeom prst="roundRect">
              <a:avLst>
                <a:gd fmla="val 1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82961" y="359909"/>
              <a:ext cx="878111" cy="87811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844034" y="682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3"/>
            <p:cNvSpPr txBox="1"/>
            <p:nvPr/>
          </p:nvSpPr>
          <p:spPr>
            <a:xfrm>
              <a:off x="1844034" y="682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8950" lIns="168950" spcFirstLastPara="1" rIns="168950" wrap="square" tIns="168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Ability to explain complex subjects to non-experts (students, lay audience, end users, investors, etc.)</a:t>
              </a: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0" y="1996390"/>
              <a:ext cx="6245265" cy="1596566"/>
            </a:xfrm>
            <a:prstGeom prst="roundRect">
              <a:avLst>
                <a:gd fmla="val 1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82961" y="2355617"/>
              <a:ext cx="878111" cy="87811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1844034" y="1996390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1844034" y="1996390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8950" lIns="168950" spcFirstLastPara="1" rIns="168950" wrap="square" tIns="168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Visual learners engage with pictures.</a:t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0" y="3992098"/>
              <a:ext cx="6245265" cy="1596566"/>
            </a:xfrm>
            <a:prstGeom prst="roundRect">
              <a:avLst>
                <a:gd fmla="val 1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2961" y="4351325"/>
              <a:ext cx="878111" cy="87811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844034" y="3992098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"/>
            <p:cNvSpPr txBox="1"/>
            <p:nvPr/>
          </p:nvSpPr>
          <p:spPr>
            <a:xfrm>
              <a:off x="1844034" y="3992098"/>
              <a:ext cx="4401230" cy="15965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8950" lIns="168950" spcFirstLastPara="1" rIns="168950" wrap="square" tIns="1689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Calibri"/>
                <a:buNone/>
              </a:pPr>
              <a:r>
                <a:rPr b="0" i="0" lang="en-US" sz="22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Pictures grab attention and can summarize a lot of text in a digestible manner.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blue&#10;&#10;Description automatically generated" id="360" name="Google Shape;360;p30"/>
          <p:cNvPicPr preferRelativeResize="0"/>
          <p:nvPr/>
        </p:nvPicPr>
        <p:blipFill rotWithShape="1">
          <a:blip r:embed="rId3">
            <a:alphaModFix/>
          </a:blip>
          <a:srcRect b="25735" l="0" r="-1" t="308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ndoor&#10;&#10;Description automatically generated" id="366" name="Google Shape;366;p31"/>
          <p:cNvPicPr preferRelativeResize="0"/>
          <p:nvPr/>
        </p:nvPicPr>
        <p:blipFill rotWithShape="1">
          <a:blip r:embed="rId3">
            <a:alphaModFix/>
          </a:blip>
          <a:srcRect b="-2" l="19205" r="20600" t="0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ark&#10;&#10;Description automatically generated" id="367" name="Google Shape;367;p31"/>
          <p:cNvPicPr preferRelativeResize="0"/>
          <p:nvPr/>
        </p:nvPicPr>
        <p:blipFill rotWithShape="1">
          <a:blip r:embed="rId4">
            <a:alphaModFix/>
          </a:blip>
          <a:srcRect b="-2" l="9233" r="14380" t="0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1"/>
          <p:cNvPicPr preferRelativeResize="0"/>
          <p:nvPr/>
        </p:nvPicPr>
        <p:blipFill rotWithShape="1">
          <a:blip r:embed="rId5">
            <a:alphaModFix/>
          </a:blip>
          <a:srcRect b="-2" l="18216" r="21976" t="0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flower&#10;&#10;Description automatically generated" id="373" name="Google Shape;37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0" y="228600"/>
            <a:ext cx="45720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3"/>
          <p:cNvSpPr/>
          <p:nvPr/>
        </p:nvSpPr>
        <p:spPr>
          <a:xfrm>
            <a:off x="1210277" y="0"/>
            <a:ext cx="9771446" cy="6858000"/>
          </a:xfrm>
          <a:custGeom>
            <a:rect b="b" l="l" r="r" t="t"/>
            <a:pathLst>
              <a:path extrusionOk="0" h="6858000" w="9771446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dk1">
              <a:alpha val="6196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hand holding a small statue&#10;&#10;Description automatically generated with low confidence" id="379" name="Google Shape;379;p33"/>
          <p:cNvPicPr preferRelativeResize="0"/>
          <p:nvPr/>
        </p:nvPicPr>
        <p:blipFill rotWithShape="1">
          <a:blip r:embed="rId3">
            <a:alphaModFix/>
          </a:blip>
          <a:srcRect b="0" l="0" r="0" t="1367"/>
          <a:stretch/>
        </p:blipFill>
        <p:spPr>
          <a:xfrm>
            <a:off x="1460597" y="10"/>
            <a:ext cx="9270806" cy="6857990"/>
          </a:xfrm>
          <a:custGeom>
            <a:rect b="b" l="l" r="r" t="t"/>
            <a:pathLst>
              <a:path extrusionOk="0" h="6858000" w="9270806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13ed2ffdcc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" y="0"/>
            <a:ext cx="1219198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, application&#10;&#10;Description automatically generated" id="142" name="Google Shape;14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0" y="1"/>
            <a:ext cx="4512467" cy="6858000"/>
          </a:xfrm>
          <a:custGeom>
            <a:rect b="b" l="l" r="r" t="t"/>
            <a:pathLst>
              <a:path extrusionOk="0" h="6858000" w="4512467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>
            <p:ph type="title"/>
          </p:nvPr>
        </p:nvSpPr>
        <p:spPr>
          <a:xfrm>
            <a:off x="838200" y="643467"/>
            <a:ext cx="2951205" cy="5571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>
                <a:solidFill>
                  <a:srgbClr val="FFFFFF"/>
                </a:solidFill>
              </a:rPr>
              <a:t>Finding and contactingmedical illustrators</a:t>
            </a:r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5207640" y="643466"/>
            <a:ext cx="6291714" cy="5530734"/>
            <a:chOff x="0" y="0"/>
            <a:chExt cx="6291714" cy="5530734"/>
          </a:xfrm>
        </p:grpSpPr>
        <p:cxnSp>
          <p:nvCxnSpPr>
            <p:cNvPr id="151" name="Google Shape;151;p5"/>
            <p:cNvCxnSpPr/>
            <p:nvPr/>
          </p:nvCxnSpPr>
          <p:spPr>
            <a:xfrm>
              <a:off x="0" y="0"/>
              <a:ext cx="6291714" cy="0"/>
            </a:xfrm>
            <a:prstGeom prst="straightConnector1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2" name="Google Shape;152;p5"/>
            <p:cNvSpPr/>
            <p:nvPr/>
          </p:nvSpPr>
          <p:spPr>
            <a:xfrm>
              <a:off x="0" y="0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5"/>
            <p:cNvSpPr txBox="1"/>
            <p:nvPr/>
          </p:nvSpPr>
          <p:spPr>
            <a:xfrm>
              <a:off x="0" y="0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Medical Illustration and Animation Sourcebook (medillsb.com)</a:t>
              </a:r>
              <a:endParaRPr/>
            </a:p>
          </p:txBody>
        </p:sp>
        <p:cxnSp>
          <p:nvCxnSpPr>
            <p:cNvPr id="154" name="Google Shape;154;p5"/>
            <p:cNvCxnSpPr/>
            <p:nvPr/>
          </p:nvCxnSpPr>
          <p:spPr>
            <a:xfrm>
              <a:off x="0" y="1382683"/>
              <a:ext cx="6291714" cy="0"/>
            </a:xfrm>
            <a:prstGeom prst="straightConnector1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5" name="Google Shape;155;p5"/>
            <p:cNvSpPr/>
            <p:nvPr/>
          </p:nvSpPr>
          <p:spPr>
            <a:xfrm>
              <a:off x="0" y="1382683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5"/>
            <p:cNvSpPr txBox="1"/>
            <p:nvPr/>
          </p:nvSpPr>
          <p:spPr>
            <a:xfrm>
              <a:off x="0" y="1382683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“Find a Medical Illustrator” through AMI.org</a:t>
              </a:r>
              <a:endPara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7" name="Google Shape;157;p5"/>
            <p:cNvCxnSpPr/>
            <p:nvPr/>
          </p:nvCxnSpPr>
          <p:spPr>
            <a:xfrm>
              <a:off x="0" y="2765367"/>
              <a:ext cx="6291714" cy="0"/>
            </a:xfrm>
            <a:prstGeom prst="straightConnector1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58" name="Google Shape;158;p5"/>
            <p:cNvSpPr/>
            <p:nvPr/>
          </p:nvSpPr>
          <p:spPr>
            <a:xfrm>
              <a:off x="0" y="2765367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5"/>
            <p:cNvSpPr txBox="1"/>
            <p:nvPr/>
          </p:nvSpPr>
          <p:spPr>
            <a:xfrm>
              <a:off x="0" y="2765367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Send email with your contact info and affiliated institution/company</a:t>
              </a:r>
              <a:endParaRPr/>
            </a:p>
          </p:txBody>
        </p:sp>
        <p:cxnSp>
          <p:nvCxnSpPr>
            <p:cNvPr id="160" name="Google Shape;160;p5"/>
            <p:cNvCxnSpPr/>
            <p:nvPr/>
          </p:nvCxnSpPr>
          <p:spPr>
            <a:xfrm>
              <a:off x="0" y="4148051"/>
              <a:ext cx="6291714" cy="0"/>
            </a:xfrm>
            <a:prstGeom prst="straightConnector1">
              <a:avLst/>
            </a:prstGeom>
            <a:solidFill>
              <a:schemeClr val="dk2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161" name="Google Shape;161;p5"/>
            <p:cNvSpPr/>
            <p:nvPr/>
          </p:nvSpPr>
          <p:spPr>
            <a:xfrm>
              <a:off x="0" y="4148051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5"/>
            <p:cNvSpPr txBox="1"/>
            <p:nvPr/>
          </p:nvSpPr>
          <p:spPr>
            <a:xfrm>
              <a:off x="0" y="4148051"/>
              <a:ext cx="6291714" cy="13826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None/>
              </a:pPr>
              <a:r>
                <a:rPr b="0" i="0" lang="en-US" sz="2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Brief description of project and deadline; detailed info once you connect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/>
              <a:t>Illustrator provides cost and time estimate based on answers to the following questions</a:t>
            </a:r>
            <a:endParaRPr/>
          </a:p>
        </p:txBody>
      </p:sp>
      <p:grpSp>
        <p:nvGrpSpPr>
          <p:cNvPr id="168" name="Google Shape;168;p6"/>
          <p:cNvGrpSpPr/>
          <p:nvPr/>
        </p:nvGrpSpPr>
        <p:grpSpPr>
          <a:xfrm>
            <a:off x="920813" y="1915697"/>
            <a:ext cx="10350373" cy="4171193"/>
            <a:chOff x="82613" y="90072"/>
            <a:chExt cx="10350373" cy="4171193"/>
          </a:xfrm>
        </p:grpSpPr>
        <p:sp>
          <p:nvSpPr>
            <p:cNvPr id="169" name="Google Shape;169;p6"/>
            <p:cNvSpPr/>
            <p:nvPr/>
          </p:nvSpPr>
          <p:spPr>
            <a:xfrm>
              <a:off x="82613" y="90072"/>
              <a:ext cx="897246" cy="897246"/>
            </a:xfrm>
            <a:prstGeom prst="ellipse">
              <a:avLst/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71034" y="278494"/>
              <a:ext cx="520402" cy="52040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1172126" y="90072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6"/>
            <p:cNvSpPr txBox="1"/>
            <p:nvPr/>
          </p:nvSpPr>
          <p:spPr>
            <a:xfrm>
              <a:off x="1172126" y="90072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illustrations for?</a:t>
              </a: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3655575" y="90072"/>
              <a:ext cx="897246" cy="897246"/>
            </a:xfrm>
            <a:prstGeom prst="ellipse">
              <a:avLst/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3843996" y="278494"/>
              <a:ext cx="520402" cy="52040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4745088" y="90072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6"/>
            <p:cNvSpPr txBox="1"/>
            <p:nvPr/>
          </p:nvSpPr>
          <p:spPr>
            <a:xfrm>
              <a:off x="4745088" y="90072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is your deadline?</a:t>
              </a: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7228536" y="90072"/>
              <a:ext cx="897246" cy="897246"/>
            </a:xfrm>
            <a:prstGeom prst="ellipse">
              <a:avLst/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416958" y="278494"/>
              <a:ext cx="520402" cy="52040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8318049" y="90072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6"/>
            <p:cNvSpPr txBox="1"/>
            <p:nvPr/>
          </p:nvSpPr>
          <p:spPr>
            <a:xfrm>
              <a:off x="8318049" y="90072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size and format will the work be printed or displayed? (dimensions, resolution)</a:t>
              </a: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82613" y="1727045"/>
              <a:ext cx="897246" cy="897246"/>
            </a:xfrm>
            <a:prstGeom prst="ellipse">
              <a:avLst/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271034" y="1915467"/>
              <a:ext cx="520402" cy="52040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1172126" y="1727045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6"/>
            <p:cNvSpPr txBox="1"/>
            <p:nvPr/>
          </p:nvSpPr>
          <p:spPr>
            <a:xfrm>
              <a:off x="1172126" y="1727045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 many illustrations? (or how many seconds of animation?)</a:t>
              </a: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3655575" y="1727045"/>
              <a:ext cx="897246" cy="897246"/>
            </a:xfrm>
            <a:prstGeom prst="ellipse">
              <a:avLst/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843996" y="1915467"/>
              <a:ext cx="520402" cy="52040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745088" y="1727045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6"/>
            <p:cNvSpPr txBox="1"/>
            <p:nvPr/>
          </p:nvSpPr>
          <p:spPr>
            <a:xfrm>
              <a:off x="4745088" y="1727045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Any samples of what you like or that show similar complexity of content?</a:t>
              </a: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7228536" y="1727045"/>
              <a:ext cx="897246" cy="897246"/>
            </a:xfrm>
            <a:prstGeom prst="ellipse">
              <a:avLst/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7416958" y="1915467"/>
              <a:ext cx="520402" cy="520402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8318049" y="1727045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6"/>
            <p:cNvSpPr txBox="1"/>
            <p:nvPr/>
          </p:nvSpPr>
          <p:spPr>
            <a:xfrm>
              <a:off x="8318049" y="1727045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Who is the intended audience?</a:t>
              </a: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82613" y="3364019"/>
              <a:ext cx="897246" cy="897246"/>
            </a:xfrm>
            <a:prstGeom prst="ellipse">
              <a:avLst/>
            </a:prstGeom>
            <a:solidFill>
              <a:srgbClr val="CCD3E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71034" y="3552441"/>
              <a:ext cx="520402" cy="520402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172126" y="336401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6"/>
            <p:cNvSpPr txBox="1"/>
            <p:nvPr/>
          </p:nvSpPr>
          <p:spPr>
            <a:xfrm>
              <a:off x="1172126" y="3364019"/>
              <a:ext cx="2114937" cy="8972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rights would you like to purchase? </a:t>
              </a: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/>
          <p:nvPr>
            <p:ph type="title"/>
          </p:nvPr>
        </p:nvSpPr>
        <p:spPr>
          <a:xfrm>
            <a:off x="594360" y="637125"/>
            <a:ext cx="3802276" cy="525637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en-US" sz="4800"/>
              <a:t>Consider Target Audience</a:t>
            </a:r>
            <a:endParaRPr/>
          </a:p>
        </p:txBody>
      </p:sp>
      <p:grpSp>
        <p:nvGrpSpPr>
          <p:cNvPr id="202" name="Google Shape;202;p7"/>
          <p:cNvGrpSpPr/>
          <p:nvPr/>
        </p:nvGrpSpPr>
        <p:grpSpPr>
          <a:xfrm>
            <a:off x="5166985" y="315037"/>
            <a:ext cx="6588691" cy="5873850"/>
            <a:chOff x="0" y="11446"/>
            <a:chExt cx="6588691" cy="5873850"/>
          </a:xfrm>
        </p:grpSpPr>
        <p:sp>
          <p:nvSpPr>
            <p:cNvPr id="203" name="Google Shape;203;p7"/>
            <p:cNvSpPr/>
            <p:nvPr/>
          </p:nvSpPr>
          <p:spPr>
            <a:xfrm>
              <a:off x="0" y="11446"/>
              <a:ext cx="6588691" cy="911430"/>
            </a:xfrm>
            <a:prstGeom prst="roundRect">
              <a:avLst>
                <a:gd fmla="val 16667" name="adj"/>
              </a:avLst>
            </a:prstGeom>
            <a:solidFill>
              <a:srgbClr val="599BD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7"/>
            <p:cNvSpPr txBox="1"/>
            <p:nvPr/>
          </p:nvSpPr>
          <p:spPr>
            <a:xfrm>
              <a:off x="44492" y="55938"/>
              <a:ext cx="6499707" cy="822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None/>
              </a:pPr>
              <a:r>
                <a:rPr b="0" i="0" lang="en-US" sz="3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Education/Experience level</a:t>
              </a:r>
              <a:endParaRPr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0" y="922876"/>
              <a:ext cx="6588691" cy="2595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7"/>
            <p:cNvSpPr txBox="1"/>
            <p:nvPr/>
          </p:nvSpPr>
          <p:spPr>
            <a:xfrm>
              <a:off x="0" y="922876"/>
              <a:ext cx="6588691" cy="2595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8250" lIns="209175" spcFirstLastPara="1" rIns="270250" wrap="square" tIns="482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Patient Education</a:t>
              </a:r>
              <a:endParaRPr/>
            </a:p>
            <a:p>
              <a:pPr indent="-285750" lvl="1" marL="285750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Peers</a:t>
              </a:r>
              <a:endParaRPr/>
            </a:p>
            <a:p>
              <a:pPr indent="-285750" lvl="1" marL="285750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Investors</a:t>
              </a:r>
              <a:endParaRPr/>
            </a:p>
            <a:p>
              <a:pPr indent="-285750" lvl="1" marL="285750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College-level students </a:t>
              </a:r>
              <a:endParaRPr/>
            </a:p>
            <a:p>
              <a:pPr indent="-285750" lvl="1" marL="285750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Surgeons</a:t>
              </a: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0" y="3518656"/>
              <a:ext cx="6588691" cy="911430"/>
            </a:xfrm>
            <a:prstGeom prst="roundRect">
              <a:avLst>
                <a:gd fmla="val 16667" name="adj"/>
              </a:avLst>
            </a:prstGeom>
            <a:solidFill>
              <a:srgbClr val="6FAB46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7"/>
            <p:cNvSpPr txBox="1"/>
            <p:nvPr/>
          </p:nvSpPr>
          <p:spPr>
            <a:xfrm>
              <a:off x="44492" y="3563148"/>
              <a:ext cx="6499707" cy="8224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800"/>
                <a:buFont typeface="Calibri"/>
                <a:buNone/>
              </a:pPr>
              <a:r>
                <a:rPr b="0" i="0" lang="en-US" sz="3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Demographics</a:t>
              </a: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0" y="4430086"/>
              <a:ext cx="6588691" cy="1455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7"/>
            <p:cNvSpPr txBox="1"/>
            <p:nvPr/>
          </p:nvSpPr>
          <p:spPr>
            <a:xfrm>
              <a:off x="0" y="4430086"/>
              <a:ext cx="6588691" cy="1455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8250" lIns="209175" spcFirstLastPara="1" rIns="270250" wrap="square" tIns="48250">
              <a:noAutofit/>
            </a:bodyPr>
            <a:lstStyle/>
            <a:p>
              <a:pPr indent="-285750" lvl="1" marL="2857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Diversity of representation (age, race, sex, etc.)</a:t>
              </a:r>
              <a:endParaRPr/>
            </a:p>
            <a:p>
              <a:pPr indent="-285750" lvl="1" marL="285750" marR="0" rtl="0" algn="l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3000"/>
                <a:buFont typeface="Calibri"/>
                <a:buChar char="•"/>
              </a:pPr>
              <a:r>
                <a:rPr b="0" i="0" lang="en-US" sz="3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Cultural influences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imeline&#10;&#10;Description automatically generated" id="215" name="Google Shape;21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, timeline&#10;&#10;Description automatically generated" id="220" name="Google Shape;22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2022-06-06T20:51:18Z</dcterms:created>
  <dc:creator>Todd Buck</dc:creator>
</cp:coreProperties>
</file>